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82" r:id="rId5"/>
    <p:sldId id="271" r:id="rId6"/>
    <p:sldId id="281" r:id="rId7"/>
    <p:sldId id="273" r:id="rId8"/>
    <p:sldId id="259" r:id="rId9"/>
    <p:sldId id="275" r:id="rId10"/>
    <p:sldId id="276" r:id="rId11"/>
    <p:sldId id="262" r:id="rId12"/>
    <p:sldId id="263" r:id="rId13"/>
    <p:sldId id="264" r:id="rId14"/>
    <p:sldId id="268" r:id="rId15"/>
    <p:sldId id="269" r:id="rId16"/>
    <p:sldId id="277" r:id="rId17"/>
    <p:sldId id="278" r:id="rId18"/>
    <p:sldId id="261" r:id="rId19"/>
    <p:sldId id="270" r:id="rId20"/>
    <p:sldId id="279" r:id="rId21"/>
    <p:sldId id="280" r:id="rId22"/>
    <p:sldId id="267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สไตล์สีอ่อน 1 - เน้น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53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5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62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7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5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5548-98F2-4FBD-930F-52F754AE1729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8670D0-2630-4CF2-BCD2-047F0C68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9/8392592" TargetMode="External"/><Relationship Id="rId2" Type="http://schemas.openxmlformats.org/officeDocument/2006/relationships/hyperlink" Target="https://ui.adsabs.harvard.edu/link_gateway/2020NatSR..1022243A/doi:10.1038/s41598-020-79148-7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64B2298-EB04-4A11-9486-A45357987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 Survey in Applications of Deep Learning in GIS – Spatiotemporal data mining and forecasting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6E70AD3-6B62-45B6-9A15-B8712302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A Thesis proposal &amp; literature survey by</a:t>
            </a: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Supasin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Wuthikulphakdi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ID# 608785068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</a:t>
            </a:r>
            <a:r>
              <a:rPr lang="en-US" b="1" dirty="0" err="1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Tamkang</a:t>
            </a:r>
            <a:r>
              <a:rPr lang="en-US" b="1" dirty="0">
                <a:solidFill>
                  <a:srgbClr val="FFFFFF">
                    <a:alpha val="70000"/>
                  </a:srgbClr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University</a:t>
            </a:r>
            <a:endParaRPr lang="en-US" dirty="0">
              <a:solidFill>
                <a:srgbClr val="FFFFFF">
                  <a:alpha val="70000"/>
                </a:srgb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1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3F6B5B-D1C8-4127-BD68-555B414F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17412BC-14A0-456E-98AB-73A0C84FB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83" y="2160589"/>
            <a:ext cx="4184035" cy="38807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Correa et al, 2017 [3] performed a spatiotemporal data mining of Taxi vs Uber ridership in NYC, 2014+15.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According to the heatmap inside the paper, the ridership for both taxi systems depended on several factors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such as personal income, education, jobs, car ownership etc.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With 3 spatial models for ridership prediction – linear, spatial error and spatial lag models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last one outperformed not only the first 2 algorithms, but also yielded a considerable accuracy and performance.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r>
              <a:rPr lang="en-US" dirty="0"/>
              <a:t>In the experiment, the presenter himself designed a Keras LSTM model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C020FAE-AFBC-45A4-A664-688745BBBD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pic>
        <p:nvPicPr>
          <p:cNvPr id="6" name="ตัวแทนเนื้อหา 5" descr="รูปภาพประกอบด้วย ข้อความ, ภาพหน้าจอ, จอภาพ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2FF2C2D-BCBC-47B6-8A6F-B60496F77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" t="17535" r="8441" b="4933"/>
          <a:stretch/>
        </p:blipFill>
        <p:spPr>
          <a:xfrm>
            <a:off x="4708230" y="0"/>
            <a:ext cx="4602559" cy="2296001"/>
          </a:xfrm>
          <a:prstGeom prst="rect">
            <a:avLst/>
          </a:prstGeom>
        </p:spPr>
      </p:pic>
      <p:pic>
        <p:nvPicPr>
          <p:cNvPr id="7" name="ตัวแทนเนื้อหา 5">
            <a:extLst>
              <a:ext uri="{FF2B5EF4-FFF2-40B4-BE49-F238E27FC236}">
                <a16:creationId xmlns:a16="http://schemas.microsoft.com/office/drawing/2014/main" id="{AD2E892F-396C-47CB-9C02-42DB8A561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2" t="15402" r="16871" b="7778"/>
          <a:stretch/>
        </p:blipFill>
        <p:spPr>
          <a:xfrm>
            <a:off x="4358936" y="2296001"/>
            <a:ext cx="4347031" cy="2853983"/>
          </a:xfrm>
          <a:prstGeom prst="rect">
            <a:avLst/>
          </a:prstGeom>
        </p:spPr>
      </p:pic>
      <p:pic>
        <p:nvPicPr>
          <p:cNvPr id="9" name="ตัวแทนเนื้อหา 9">
            <a:extLst>
              <a:ext uri="{FF2B5EF4-FFF2-40B4-BE49-F238E27FC236}">
                <a16:creationId xmlns:a16="http://schemas.microsoft.com/office/drawing/2014/main" id="{E7D9D3CC-97FA-4B60-A6CC-81056364E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2" t="13268" r="33667" b="7423"/>
          <a:stretch/>
        </p:blipFill>
        <p:spPr>
          <a:xfrm>
            <a:off x="8705967" y="2228295"/>
            <a:ext cx="3486033" cy="46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6FEBB7-C1B8-46FE-A443-4A6B0FF9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5499AE2-A583-4B82-8E64-36C9FF968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Amato et al. [11] designed a deep learning-based architecture called “Empirical Orthogonal Functions principal component analysis” EOF-PCA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 which the EOF framework decomposes the spatiotemporal input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Then, the input layer spatial covariates are processed by a “Fully Connected Neural Network” (FCNN)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to obtain predictive coefficient to be recomposed altogether with the decomposed data stream, obtaining a spatiotemporal signal reconstruction.</a:t>
            </a:r>
            <a:endParaRPr lang="en-US" dirty="0"/>
          </a:p>
        </p:txBody>
      </p:sp>
      <p:pic>
        <p:nvPicPr>
          <p:cNvPr id="5" name="ตัวแทนเนื้อหา 5">
            <a:extLst>
              <a:ext uri="{FF2B5EF4-FFF2-40B4-BE49-F238E27FC236}">
                <a16:creationId xmlns:a16="http://schemas.microsoft.com/office/drawing/2014/main" id="{5027FF6F-ADE3-4F8A-9797-DF7385B926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7729" t="14933" r="12233" b="4356"/>
          <a:stretch/>
        </p:blipFill>
        <p:spPr>
          <a:xfrm>
            <a:off x="5089525" y="670565"/>
            <a:ext cx="7102475" cy="5370796"/>
          </a:xfrm>
        </p:spPr>
      </p:pic>
    </p:spTree>
    <p:extLst>
      <p:ext uri="{BB962C8B-B14F-4D97-AF65-F5344CB8AC3E}">
        <p14:creationId xmlns:p14="http://schemas.microsoft.com/office/powerpoint/2010/main" val="244473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B86E92-DAB0-44A9-B945-910069A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A7E9AA5-FA68-4DBE-8E83-0D1466A457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Tang et al. [12] designed an LSTM based framework to learn and forecast the rail traffic.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Accurate forecast can forewarn travel outburst, helping the passengers with their travel plans.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Even though the LSTM is notably effective in temporal data,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it cannot correlate the time domain with the space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That is why they proposed ST-LSTM.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Compared with other conventional models, ST-LSTM network can achieve a better performance in experiments.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23DB045-32AD-4C4D-8EB1-4840BE59A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998" t="14555" r="8415" b="5111"/>
          <a:stretch/>
        </p:blipFill>
        <p:spPr>
          <a:xfrm>
            <a:off x="5398380" y="3733654"/>
            <a:ext cx="5797550" cy="3134207"/>
          </a:xfrm>
        </p:spPr>
      </p:pic>
      <p:pic>
        <p:nvPicPr>
          <p:cNvPr id="8" name="ตัวแทนเนื้อหา 4">
            <a:extLst>
              <a:ext uri="{FF2B5EF4-FFF2-40B4-BE49-F238E27FC236}">
                <a16:creationId xmlns:a16="http://schemas.microsoft.com/office/drawing/2014/main" id="{526F674E-97AA-493A-91B2-58A7300B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" t="14542" r="14547" b="5095"/>
          <a:stretch/>
        </p:blipFill>
        <p:spPr>
          <a:xfrm>
            <a:off x="4780670" y="-9976"/>
            <a:ext cx="6415260" cy="37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83485B-874F-4595-A44B-EBF2951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B9A784E-C9B6-4B6B-A9AB-9A6C61423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Lu et al. [13], designed a spatial-temporal deep learning network, termed ST-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for traffic flow forecasting, whose architecture works as follows.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1. The Spatial Aware Multi-Diffusion Convolution Bloc (ADC-Block – who introduces Graph Attention Mechanism (GAM) into the MDC) uncovers unseen spatial dependencies from traffic graph signals automatically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2. From the data stream, the multi-diffusion convolution (MDC) block harvests ST-features of the spatial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3.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, an LSTM based framework, harvests the features of the temporal domain.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4. The output from both ANN are summed up to achieve convolutional results.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5. The ST-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TrafficNet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is evaluated on two benchmark datasets and compare it with various baseline methods for traffic forecasting.</a:t>
            </a:r>
            <a:endParaRPr lang="en-US" dirty="0"/>
          </a:p>
        </p:txBody>
      </p:sp>
      <p:pic>
        <p:nvPicPr>
          <p:cNvPr id="17" name="ตัวแทนเนื้อหา 16">
            <a:extLst>
              <a:ext uri="{FF2B5EF4-FFF2-40B4-BE49-F238E27FC236}">
                <a16:creationId xmlns:a16="http://schemas.microsoft.com/office/drawing/2014/main" id="{70C79164-4D3F-4E03-8BDE-536F2B3516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728" t="14178" r="21568" b="5866"/>
          <a:stretch/>
        </p:blipFill>
        <p:spPr>
          <a:xfrm>
            <a:off x="4861369" y="2297837"/>
            <a:ext cx="5809590" cy="4528063"/>
          </a:xfrm>
        </p:spPr>
      </p:pic>
      <p:pic>
        <p:nvPicPr>
          <p:cNvPr id="12" name="ตัวแทนเนื้อหา 5">
            <a:extLst>
              <a:ext uri="{FF2B5EF4-FFF2-40B4-BE49-F238E27FC236}">
                <a16:creationId xmlns:a16="http://schemas.microsoft.com/office/drawing/2014/main" id="{9D341583-F1A8-43CB-8A92-4B2613CFB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6" t="13424" r="33660" b="61521"/>
          <a:stretch/>
        </p:blipFill>
        <p:spPr>
          <a:xfrm>
            <a:off x="0" y="58515"/>
            <a:ext cx="4975668" cy="2065892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1EF9606A-3196-4D91-B4A3-A3ADA316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38058" r="17209" b="5354"/>
          <a:stretch/>
        </p:blipFill>
        <p:spPr>
          <a:xfrm>
            <a:off x="4975668" y="-78734"/>
            <a:ext cx="4914867" cy="2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6200" y="2160588"/>
            <a:ext cx="4785169" cy="46212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Pan et al. [14] designed a deep learning framework for traffic flow prediction called “ST-</a:t>
            </a:r>
            <a:r>
              <a:rPr lang="en-US" altLang="zh-TW" dirty="0" err="1"/>
              <a:t>Metanet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challenges: ST-correl. Of urban traffic. 2. diversity of such corr.</a:t>
            </a:r>
          </a:p>
          <a:p>
            <a:pPr lvl="1"/>
            <a:r>
              <a:rPr lang="en-US" altLang="zh-TW" dirty="0"/>
              <a:t>Model features &amp; abilities:</a:t>
            </a:r>
          </a:p>
          <a:p>
            <a:pPr lvl="2"/>
            <a:r>
              <a:rPr lang="en-US" altLang="zh-TW" dirty="0"/>
              <a:t>Predict the traffic of all locations at once.</a:t>
            </a:r>
          </a:p>
          <a:p>
            <a:pPr lvl="2"/>
            <a:r>
              <a:rPr lang="en-US" altLang="zh-TW" dirty="0"/>
              <a:t>Seq2seq architecture</a:t>
            </a:r>
          </a:p>
          <a:p>
            <a:pPr lvl="3"/>
            <a:r>
              <a:rPr lang="en-US" altLang="zh-TW" dirty="0"/>
              <a:t>Encoder = learns historical data</a:t>
            </a:r>
          </a:p>
          <a:p>
            <a:pPr lvl="4"/>
            <a:r>
              <a:rPr lang="en-US" altLang="zh-TW" dirty="0"/>
              <a:t>RNN learns the urban traffic history</a:t>
            </a:r>
          </a:p>
          <a:p>
            <a:pPr lvl="4"/>
            <a:r>
              <a:rPr lang="en-US" altLang="zh-TW" dirty="0"/>
              <a:t>Meta-</a:t>
            </a:r>
            <a:r>
              <a:rPr lang="en-US" altLang="zh-TW" dirty="0" err="1"/>
              <a:t>GATn</a:t>
            </a:r>
            <a:endParaRPr lang="en-US" altLang="zh-TW" dirty="0"/>
          </a:p>
          <a:p>
            <a:pPr marL="2286000" lvl="5" indent="0">
              <a:buNone/>
            </a:pPr>
            <a:r>
              <a:rPr lang="en-US" altLang="zh-TW" dirty="0"/>
              <a:t>Meta-learner = FCN</a:t>
            </a:r>
          </a:p>
          <a:p>
            <a:pPr marL="2286000" lvl="5" indent="0">
              <a:buNone/>
            </a:pPr>
            <a:r>
              <a:rPr lang="en-US" altLang="zh-TW" dirty="0"/>
              <a:t>Captures div. spatial corr.</a:t>
            </a:r>
          </a:p>
          <a:p>
            <a:pPr lvl="4"/>
            <a:r>
              <a:rPr lang="en-US" altLang="zh-TW" dirty="0"/>
              <a:t>Meta –RNN</a:t>
            </a:r>
          </a:p>
          <a:p>
            <a:pPr lvl="5"/>
            <a:r>
              <a:rPr lang="en-US" altLang="zh-TW" dirty="0"/>
              <a:t>Considers div. temp. corr.</a:t>
            </a:r>
          </a:p>
          <a:p>
            <a:pPr lvl="3"/>
            <a:r>
              <a:rPr lang="en-US" altLang="zh-TW" dirty="0"/>
              <a:t>Decoder = predicts the traffic step by step</a:t>
            </a:r>
          </a:p>
          <a:p>
            <a:pPr lvl="4"/>
            <a:r>
              <a:rPr lang="en-US" altLang="zh-TW" dirty="0"/>
              <a:t>Same structure as the encoder</a:t>
            </a:r>
          </a:p>
          <a:p>
            <a:pPr lvl="2"/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8" name="內容版面配置區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74002" cy="2050699"/>
          </a:xfrm>
          <a:prstGeom prst="rect">
            <a:avLst/>
          </a:prstGeom>
        </p:spPr>
      </p:pic>
      <p:pic>
        <p:nvPicPr>
          <p:cNvPr id="11" name="內容版面配置區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7512" t="17350" r="8346" b="4654"/>
          <a:stretch/>
        </p:blipFill>
        <p:spPr>
          <a:xfrm>
            <a:off x="4752975" y="2028717"/>
            <a:ext cx="2818629" cy="482928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23725" t="40353" r="11270" b="6506"/>
          <a:stretch/>
        </p:blipFill>
        <p:spPr>
          <a:xfrm>
            <a:off x="9286874" y="0"/>
            <a:ext cx="2905126" cy="17811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0035" t="15018" r="7686" b="7067"/>
          <a:stretch/>
        </p:blipFill>
        <p:spPr>
          <a:xfrm>
            <a:off x="7571605" y="2522693"/>
            <a:ext cx="4620396" cy="4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3460" y="2231563"/>
            <a:ext cx="3450874" cy="44835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/>
              <a:t>de Medrano et al [15] designed a CRANN deep neural framework for ST-traffic prediction</a:t>
            </a:r>
          </a:p>
          <a:p>
            <a:r>
              <a:rPr lang="en-US" altLang="zh-TW" dirty="0" err="1"/>
              <a:t>Convo</a:t>
            </a:r>
            <a:r>
              <a:rPr lang="en-US" altLang="zh-TW" dirty="0"/>
              <a:t>-Recurrent Attentional Neural Network</a:t>
            </a:r>
          </a:p>
          <a:p>
            <a:r>
              <a:rPr lang="en-US" altLang="zh-TW" dirty="0"/>
              <a:t>Pros</a:t>
            </a:r>
          </a:p>
          <a:p>
            <a:pPr lvl="1"/>
            <a:r>
              <a:rPr lang="en-US" altLang="zh-TW" dirty="0"/>
              <a:t>Highly adaptable in several ST conditions</a:t>
            </a:r>
          </a:p>
          <a:p>
            <a:pPr lvl="1"/>
            <a:r>
              <a:rPr lang="en-US" altLang="zh-TW" dirty="0"/>
              <a:t>Easy to understand and interpret</a:t>
            </a:r>
          </a:p>
          <a:p>
            <a:pPr lvl="1"/>
            <a:r>
              <a:rPr lang="en-US" altLang="zh-TW" dirty="0"/>
              <a:t>stable and better than state-of-the-art alternatives</a:t>
            </a:r>
          </a:p>
          <a:p>
            <a:r>
              <a:rPr lang="en-US" altLang="zh-TW" dirty="0"/>
              <a:t>Based on an attention based NN</a:t>
            </a:r>
          </a:p>
          <a:p>
            <a:pPr lvl="1"/>
            <a:r>
              <a:rPr lang="en-US" altLang="zh-TW" dirty="0"/>
              <a:t>Several modules are combined</a:t>
            </a:r>
          </a:p>
          <a:p>
            <a:pPr lvl="2"/>
            <a:r>
              <a:rPr lang="en-US" altLang="zh-TW" dirty="0"/>
              <a:t>To capture key ST time series components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817" t="13101" r="2200" b="50177"/>
          <a:stretch/>
        </p:blipFill>
        <p:spPr>
          <a:xfrm>
            <a:off x="1" y="-8101"/>
            <a:ext cx="3787767" cy="1320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995" t="17823" r="7515" b="43810"/>
          <a:stretch/>
        </p:blipFill>
        <p:spPr>
          <a:xfrm>
            <a:off x="4837261" y="3812425"/>
            <a:ext cx="7354740" cy="3045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2897" t="16109" r="42758" b="42956"/>
          <a:stretch/>
        </p:blipFill>
        <p:spPr>
          <a:xfrm>
            <a:off x="9283764" y="-16204"/>
            <a:ext cx="2908236" cy="259960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26288" t="17909" r="8543" b="8683"/>
          <a:stretch/>
        </p:blipFill>
        <p:spPr>
          <a:xfrm>
            <a:off x="3824631" y="47800"/>
            <a:ext cx="3757919" cy="3174794"/>
          </a:xfrm>
          <a:prstGeom prst="rect">
            <a:avLst/>
          </a:prstGeom>
        </p:spPr>
      </p:pic>
      <p:pic>
        <p:nvPicPr>
          <p:cNvPr id="11" name="圖片 24">
            <a:extLst>
              <a:ext uri="{FF2B5EF4-FFF2-40B4-BE49-F238E27FC236}">
                <a16:creationId xmlns:a16="http://schemas.microsoft.com/office/drawing/2014/main" id="{E5FC296F-9BBF-4AE0-B63E-E4095D000C11}"/>
              </a:ext>
            </a:extLst>
          </p:cNvPr>
          <p:cNvPicPr/>
          <p:nvPr/>
        </p:nvPicPr>
        <p:blipFill rotWithShape="1">
          <a:blip r:embed="rId6"/>
          <a:srcRect l="49420" t="21202" r="13949" b="13629"/>
          <a:stretch/>
        </p:blipFill>
        <p:spPr bwMode="auto">
          <a:xfrm>
            <a:off x="7582550" y="60108"/>
            <a:ext cx="1701214" cy="3752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62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7FE745-757C-4BD5-98CD-8F99409D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Luo et al, 2019 [16]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8ECE23B-BCA4-4804-9949-ACA0DC7F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designed a discrete Fourier transform (DFT) and support vector regression (SVR) ML-architecture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to predict the road traffic flow during the holidays (2011-15) in Jiangsu Province, China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And outperformed several ML models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The model is described in the paper itself [16]</a:t>
            </a:r>
            <a:r>
              <a:rPr lang="en-US" sz="1800" dirty="0">
                <a:solidFill>
                  <a:srgbClr val="000000"/>
                </a:solidFill>
                <a:effectLst/>
                <a:latin typeface="STIXGeneral-Regular"/>
                <a:ea typeface="DengXian" panose="02010600030101010101" pitchFamily="2" charset="-122"/>
                <a:cs typeface="Cordia New" panose="020B0304020202020204" pitchFamily="34" charset="-34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3188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4BF76692-5A88-47DB-A431-C84328DC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Shih et al. [18]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D4799ED-1D92-4603-8D67-73FECE9D1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effectLst/>
              </a:rPr>
              <a:t>designed a multivariate LSTM architecture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effectLst/>
              </a:rPr>
              <a:t>“Temporal Pattern Attention LTSM” (TPA-LSTM)</a:t>
            </a:r>
            <a:endParaRPr lang="en-US" sz="140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effectLst/>
              </a:rPr>
              <a:t>to process complex and non-linear interdependencies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effectLst/>
              </a:rPr>
              <a:t>between time steps of multivariate time series data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effectLst/>
              </a:rPr>
              <a:t>The model uses a set of filters to extract time-invariant temporal patterns</a:t>
            </a:r>
            <a:endParaRPr lang="en-US" sz="140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effectLst/>
              </a:rPr>
              <a:t>TSD -&gt; frequency domain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ATTM selects </a:t>
            </a:r>
            <a:r>
              <a:rPr lang="en-US">
                <a:solidFill>
                  <a:schemeClr val="bg1"/>
                </a:solidFill>
                <a:effectLst/>
              </a:rPr>
              <a:t>relevant time series</a:t>
            </a:r>
          </a:p>
          <a:p>
            <a:pPr lvl="3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And forecast MVD using its FD</a:t>
            </a:r>
          </a:p>
        </p:txBody>
      </p:sp>
      <p:pic>
        <p:nvPicPr>
          <p:cNvPr id="7" name="圖片 29">
            <a:extLst>
              <a:ext uri="{FF2B5EF4-FFF2-40B4-BE49-F238E27FC236}">
                <a16:creationId xmlns:a16="http://schemas.microsoft.com/office/drawing/2014/main" id="{01EB2E43-9F3E-4FD2-A0F6-27A5433E8271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20157" t="23256" r="1667" b="23483"/>
          <a:stretch/>
        </p:blipFill>
        <p:spPr bwMode="auto">
          <a:xfrm>
            <a:off x="6096001" y="2108650"/>
            <a:ext cx="5143500" cy="262818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4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CE2AD56-AB0C-426A-ACC8-6A133341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127A621-F793-4E18-92E9-071B352B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This is a survey thesis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we will not design a custom model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From each referred/surveyed paper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we will run the Python code written for each model and dataset.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on </a:t>
            </a:r>
            <a:r>
              <a:rPr lang="en-US" sz="16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Google</a:t>
            </a:r>
            <a:r>
              <a:rPr lang="en-US" sz="1600" baseline="300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TM</a:t>
            </a:r>
            <a:r>
              <a:rPr lang="en-US" sz="16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-Colab</a:t>
            </a:r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environment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Then, we will run the models in the reference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With their own datasets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And compare their performance in the form of MSE &amp; RMSE metrics</a:t>
            </a:r>
          </a:p>
          <a:p>
            <a:pPr marL="800100" lvl="2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less of them for each model, the better it performs in the term of learning and forecasting.</a:t>
            </a:r>
          </a:p>
          <a:p>
            <a:pPr marL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Finally, we will conclude which model does the best learning/forecast.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Deep Learning models and ANNs</a:t>
            </a:r>
          </a:p>
          <a:p>
            <a:pPr marL="400050" lvl="1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are written in Python with </a:t>
            </a: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Pytorch &amp; </a:t>
            </a:r>
            <a:r>
              <a:rPr lang="en-US" dirty="0" err="1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TensorFlow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as our preferred modules.</a:t>
            </a:r>
            <a:endParaRPr lang="en-US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7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altLang="zh-TW" dirty="0"/>
              <a:t>Experiment settings</a:t>
            </a:r>
            <a:endParaRPr lang="zh-TW" altLang="en-US" dirty="0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B3E16527-EC4D-4BE7-8B9A-787DA1723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900860"/>
              </p:ext>
            </p:extLst>
          </p:nvPr>
        </p:nvGraphicFramePr>
        <p:xfrm>
          <a:off x="1286933" y="2294490"/>
          <a:ext cx="9618137" cy="3401593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125983">
                  <a:extLst>
                    <a:ext uri="{9D8B030D-6E8A-4147-A177-3AD203B41FA5}">
                      <a16:colId xmlns:a16="http://schemas.microsoft.com/office/drawing/2014/main" val="2461308854"/>
                    </a:ext>
                  </a:extLst>
                </a:gridCol>
                <a:gridCol w="1737086">
                  <a:extLst>
                    <a:ext uri="{9D8B030D-6E8A-4147-A177-3AD203B41FA5}">
                      <a16:colId xmlns:a16="http://schemas.microsoft.com/office/drawing/2014/main" val="2259467641"/>
                    </a:ext>
                  </a:extLst>
                </a:gridCol>
                <a:gridCol w="2365850">
                  <a:extLst>
                    <a:ext uri="{9D8B030D-6E8A-4147-A177-3AD203B41FA5}">
                      <a16:colId xmlns:a16="http://schemas.microsoft.com/office/drawing/2014/main" val="2289381358"/>
                    </a:ext>
                  </a:extLst>
                </a:gridCol>
                <a:gridCol w="914395">
                  <a:extLst>
                    <a:ext uri="{9D8B030D-6E8A-4147-A177-3AD203B41FA5}">
                      <a16:colId xmlns:a16="http://schemas.microsoft.com/office/drawing/2014/main" val="3561655072"/>
                    </a:ext>
                  </a:extLst>
                </a:gridCol>
                <a:gridCol w="1961198">
                  <a:extLst>
                    <a:ext uri="{9D8B030D-6E8A-4147-A177-3AD203B41FA5}">
                      <a16:colId xmlns:a16="http://schemas.microsoft.com/office/drawing/2014/main" val="1195664281"/>
                    </a:ext>
                  </a:extLst>
                </a:gridCol>
                <a:gridCol w="788642">
                  <a:extLst>
                    <a:ext uri="{9D8B030D-6E8A-4147-A177-3AD203B41FA5}">
                      <a16:colId xmlns:a16="http://schemas.microsoft.com/office/drawing/2014/main" val="1222668582"/>
                    </a:ext>
                  </a:extLst>
                </a:gridCol>
                <a:gridCol w="724983">
                  <a:extLst>
                    <a:ext uri="{9D8B030D-6E8A-4147-A177-3AD203B41FA5}">
                      <a16:colId xmlns:a16="http://schemas.microsoft.com/office/drawing/2014/main" val="78574521"/>
                    </a:ext>
                  </a:extLst>
                </a:gridCol>
              </a:tblGrid>
              <a:tr h="4480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Architecture Description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Dataset Description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Optimiser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Loss Function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learning rate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cap="none" spc="30">
                          <a:solidFill>
                            <a:schemeClr val="tx1"/>
                          </a:solidFill>
                          <a:effectLst/>
                        </a:rPr>
                        <a:t>Epochs</a:t>
                      </a:r>
                      <a:endParaRPr lang="en-US" sz="1300" b="1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751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632628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Taxi-Simple-LSTM-pytorch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Simple-LSTM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Time series of Taxi-Uber DS. (2014-15)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268936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Uber-Simple-LSTM-</a:t>
                      </a:r>
                      <a:r>
                        <a:rPr lang="en-US" sz="10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pytorch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Simple-LSTM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Time series of Taxi-Uber DS. (2014-15)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58642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Taxi-Simple-LSTM-Keras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Simple-LSTM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Time series of Taxi-Uber DS. (2014-16)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82622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Uber-Simple-LSTM-Keras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Simple-LSTM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Time series of Taxi-Uber DS. (2014-17)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447195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CRANN-Temporal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Bahdanau Att.Mech Autoencoder (LSTM based)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temporal time series of hourly/daily car traffic (in Madrid)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064513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CRANN-Spatial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CNN+ST-Att.Mech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incidence captured by 30 sensors + Timestamps (A 17000x30 matrix)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51998"/>
                  </a:ext>
                </a:extLst>
              </a:tr>
              <a:tr h="3436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CRANN-Dense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Fully Connected Feedforward NN (FCFFNN)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dense 3D+ tensor of the both preceeding modules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1659"/>
                  </a:ext>
                </a:extLst>
              </a:tr>
              <a:tr h="1827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ST-</a:t>
                      </a:r>
                      <a:r>
                        <a:rPr lang="en-US" sz="1000" b="1" cap="none" spc="0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Metanet</a:t>
                      </a:r>
                      <a:endParaRPr lang="en-US" sz="1000" b="1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Improved Seq2eq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Traffic flow &amp; speed dataset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Adam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MSE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0.01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rgbClr val="FF0000"/>
                          </a:solidFill>
                          <a:effectLst/>
                          <a:highlight>
                            <a:srgbClr val="000080"/>
                          </a:highlight>
                        </a:rPr>
                        <a:t>200</a:t>
                      </a:r>
                      <a:endParaRPr lang="en-US" sz="1000" cap="none" spc="0" dirty="0">
                        <a:solidFill>
                          <a:srgbClr val="FF0000"/>
                        </a:solidFill>
                        <a:effectLst/>
                        <a:highlight>
                          <a:srgbClr val="00008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469541"/>
                  </a:ext>
                </a:extLst>
              </a:tr>
              <a:tr h="1827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TPA-LTSM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Improved attentive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lstm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muse dataset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Adam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tf.reduce.mean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1E-05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40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0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075694"/>
                  </a:ext>
                </a:extLst>
              </a:tr>
              <a:tr h="1827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Lotto-Seq2seq</a:t>
                      </a:r>
                      <a:endParaRPr lang="en-US" sz="1000" b="1" cap="none" spc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Bahdanau Attentive LSTM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UK lotto dataset (2016-2020)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Adam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sparse_categorical_crossentropy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0.0001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200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新細明體" panose="02020500000000000000" pitchFamily="18" charset="-120"/>
                        <a:cs typeface="Cordia New" panose="020B0304020202020204" pitchFamily="34" charset="-34"/>
                      </a:endParaRPr>
                    </a:p>
                  </a:txBody>
                  <a:tcPr marL="37569" marR="8377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0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93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7EF77BA-3BCC-4D43-9F87-642FB3A6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05DD0AC-21C8-4DDE-91F1-3E2D0B8A7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Spatiotemporal data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 dataset collected in the space domain (a.k.a. a map over a location, heatmap, </a:t>
            </a:r>
            <a:r>
              <a:rPr lang="en-US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etc</a:t>
            </a:r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),	</a:t>
            </a:r>
          </a:p>
          <a:p>
            <a:pPr lvl="3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 a form of matrix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and the time domain (a.k.a. the time series). </a:t>
            </a:r>
          </a:p>
          <a:p>
            <a:pPr lvl="3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 a form of tensor depth</a:t>
            </a:r>
          </a:p>
          <a:p>
            <a:pPr lvl="2"/>
            <a:r>
              <a:rPr lang="en-US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Is a form of big data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Why we need to process ST-data?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Intelligent transport system (ITS)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automatic guidance, self-driving cars, traffic prediction, etc.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Weather &amp; disaster forecast also need this form of data in the term of cloud/smog density</a:t>
            </a:r>
          </a:p>
          <a:p>
            <a:pPr lvl="2"/>
            <a:r>
              <a:rPr lang="en-US" dirty="0"/>
              <a:t>From overhead images</a:t>
            </a:r>
          </a:p>
          <a:p>
            <a:r>
              <a:rPr lang="en-US" dirty="0"/>
              <a:t>Problem: To manually collect, process, and forecast the ST data is a </a:t>
            </a:r>
            <a:r>
              <a:rPr lang="en-US" dirty="0" err="1"/>
              <a:t>labourious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Machine learning algorithms will do the job (i.e. SVM)</a:t>
            </a:r>
          </a:p>
          <a:p>
            <a:pPr lvl="2"/>
            <a:r>
              <a:rPr lang="en-US" dirty="0"/>
              <a:t>But ML architectures are not designed to extract feature representations autonomously</a:t>
            </a:r>
          </a:p>
          <a:p>
            <a:pPr lvl="2"/>
            <a:r>
              <a:rPr lang="en-US" dirty="0"/>
              <a:t>Deep learning algorithms are needed</a:t>
            </a:r>
          </a:p>
        </p:txBody>
      </p:sp>
    </p:spTree>
    <p:extLst>
      <p:ext uri="{BB962C8B-B14F-4D97-AF65-F5344CB8AC3E}">
        <p14:creationId xmlns:p14="http://schemas.microsoft.com/office/powerpoint/2010/main" val="2913151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altLang="zh-TW" dirty="0"/>
              <a:t>Experiment results</a:t>
            </a:r>
            <a:endParaRPr lang="zh-TW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ตัวแทนเนื้อหา 4">
            <a:extLst>
              <a:ext uri="{FF2B5EF4-FFF2-40B4-BE49-F238E27FC236}">
                <a16:creationId xmlns:a16="http://schemas.microsoft.com/office/drawing/2014/main" id="{539DA33F-FE17-4258-AFFA-69223F705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94306"/>
              </p:ext>
            </p:extLst>
          </p:nvPr>
        </p:nvGraphicFramePr>
        <p:xfrm>
          <a:off x="1996289" y="1948543"/>
          <a:ext cx="8199424" cy="4151080"/>
        </p:xfrm>
        <a:graphic>
          <a:graphicData uri="http://schemas.openxmlformats.org/drawingml/2006/table">
            <a:tbl>
              <a:tblPr firstRow="1" firstCol="1" bandRow="1"/>
              <a:tblGrid>
                <a:gridCol w="2267402">
                  <a:extLst>
                    <a:ext uri="{9D8B030D-6E8A-4147-A177-3AD203B41FA5}">
                      <a16:colId xmlns:a16="http://schemas.microsoft.com/office/drawing/2014/main" val="1158238769"/>
                    </a:ext>
                  </a:extLst>
                </a:gridCol>
                <a:gridCol w="1254504">
                  <a:extLst>
                    <a:ext uri="{9D8B030D-6E8A-4147-A177-3AD203B41FA5}">
                      <a16:colId xmlns:a16="http://schemas.microsoft.com/office/drawing/2014/main" val="2938021973"/>
                    </a:ext>
                  </a:extLst>
                </a:gridCol>
                <a:gridCol w="1149857">
                  <a:extLst>
                    <a:ext uri="{9D8B030D-6E8A-4147-A177-3AD203B41FA5}">
                      <a16:colId xmlns:a16="http://schemas.microsoft.com/office/drawing/2014/main" val="1601341273"/>
                    </a:ext>
                  </a:extLst>
                </a:gridCol>
                <a:gridCol w="1288070">
                  <a:extLst>
                    <a:ext uri="{9D8B030D-6E8A-4147-A177-3AD203B41FA5}">
                      <a16:colId xmlns:a16="http://schemas.microsoft.com/office/drawing/2014/main" val="2000590497"/>
                    </a:ext>
                  </a:extLst>
                </a:gridCol>
                <a:gridCol w="1250110">
                  <a:extLst>
                    <a:ext uri="{9D8B030D-6E8A-4147-A177-3AD203B41FA5}">
                      <a16:colId xmlns:a16="http://schemas.microsoft.com/office/drawing/2014/main" val="3749559371"/>
                    </a:ext>
                  </a:extLst>
                </a:gridCol>
                <a:gridCol w="989481">
                  <a:extLst>
                    <a:ext uri="{9D8B030D-6E8A-4147-A177-3AD203B41FA5}">
                      <a16:colId xmlns:a16="http://schemas.microsoft.com/office/drawing/2014/main" val="3214704090"/>
                    </a:ext>
                  </a:extLst>
                </a:gridCol>
              </a:tblGrid>
              <a:tr h="283379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Architecture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Key Metrics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Other Metrics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044" marR="80044" marT="40022" marB="40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0181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MSE (either)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RMSE(train)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RMSE(test)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Type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Value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285376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Taxi-Simple-LSTM-pytorch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75534780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8691.075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N/A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334766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Uber-Simple-LSTM-pytorch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0.03257497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0.1804854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N/A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242392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Taxi-Simple-LSTM-Keras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17995921.47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4242.16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10723.58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271119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Uber-Simple-LSTM-Keras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33913501.66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5823.53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10244.89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76076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CRANN-Temporal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6954.61768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83.39435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Rel.Err.%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9.2181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57966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CRANN-Spatial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58546.6992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241.96425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Rel.Err.%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21.7391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12040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CRANN-Dense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67154.6172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259.14208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Rel.Err.%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24.7697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011460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seq2seq(flow)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1814.76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40.33592224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42.6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21.3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751028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GAT-seq2seq(flow)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1267.36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33.13670731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35.6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18.3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185535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ST-</a:t>
                      </a:r>
                      <a:r>
                        <a:rPr lang="en-US" sz="1100" b="0" i="0" u="none" strike="noStrike" dirty="0" err="1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Metanet</a:t>
                      </a: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(flow)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1156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28.51646042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16.9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68494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seq2seq(speed)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52.8529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6.668972492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7.27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3.55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67092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GAT-seq2seq(speed)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44.3556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6.076465607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6.66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3.28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24251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ST-</a:t>
                      </a:r>
                      <a:r>
                        <a:rPr lang="en-US" sz="1100" b="0" i="0" u="none" strike="noStrike" dirty="0" err="1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Metanet</a:t>
                      </a: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(speed)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39.0625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nsolas" panose="020B0609020204030204" pitchFamily="49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5.799274921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6.25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highlight>
                            <a:srgbClr val="00008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3.05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highlight>
                          <a:srgbClr val="000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72630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TPA-LSTM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RAE=0.3118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RSE=0.4765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CORR=0.9850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Precision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0.58851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63261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Recall</a:t>
                      </a:r>
                      <a:endParaRPr 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0.68889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887877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F1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0.76333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954692"/>
                  </a:ext>
                </a:extLst>
              </a:tr>
              <a:tr h="2116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Lotto-seq2seq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-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Sparse Top K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新細明體" panose="02020500000000000000" pitchFamily="18" charset="-120"/>
                          <a:cs typeface="Cordia New" panose="020B0304020202020204" pitchFamily="34" charset="-34"/>
                        </a:rPr>
                        <a:t>0.22571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64" marR="15564" marT="833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381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27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D463A8E3-5366-405E-B0B8-5D6BBF97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results</a:t>
            </a:r>
            <a:endParaRPr lang="en-US" dirty="0"/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11F50ED9-67AB-47B5-B7D6-E4F0DCB7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It is also apparent that complex state-of-the-art models (i.e. CRANN)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greatly outperformed simple models  (i.e. Keras LSTM)</a:t>
            </a:r>
          </a:p>
          <a:p>
            <a:r>
              <a:rPr lang="en-US" dirty="0"/>
              <a:t>The table rows highlighted in yellow</a:t>
            </a:r>
          </a:p>
          <a:p>
            <a:pPr lvl="1"/>
            <a:r>
              <a:rPr lang="en-US" dirty="0"/>
              <a:t>Can run only on upgraded, paid COLAB.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require significant architectural changes to calculate the MSE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due to unequal input-output tensor dimensions</a:t>
            </a:r>
          </a:p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Seen from the last page’s table</a:t>
            </a:r>
          </a:p>
          <a:p>
            <a:pPr lvl="1"/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the ST-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Metanet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model, to date,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is the best model for spatiotemporal traffic prediction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due to complexity of the model containing MKL, GAT and RNN.</a:t>
            </a:r>
            <a:endParaRPr lang="en-US" dirty="0"/>
          </a:p>
        </p:txBody>
      </p:sp>
      <p:pic>
        <p:nvPicPr>
          <p:cNvPr id="11" name="ตัวแทนเนื้อหา 7">
            <a:extLst>
              <a:ext uri="{FF2B5EF4-FFF2-40B4-BE49-F238E27FC236}">
                <a16:creationId xmlns:a16="http://schemas.microsoft.com/office/drawing/2014/main" id="{8B39A3CC-0D07-44D5-9F1C-0212C81E9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194" t="16087" r="22732" b="5427"/>
          <a:stretch/>
        </p:blipFill>
        <p:spPr>
          <a:xfrm>
            <a:off x="5089525" y="2424059"/>
            <a:ext cx="4184650" cy="3354495"/>
          </a:xfrm>
        </p:spPr>
      </p:pic>
    </p:spTree>
    <p:extLst>
      <p:ext uri="{BB962C8B-B14F-4D97-AF65-F5344CB8AC3E}">
        <p14:creationId xmlns:p14="http://schemas.microsoft.com/office/powerpoint/2010/main" val="106989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ST-</a:t>
            </a:r>
            <a:r>
              <a:rPr lang="en-US" altLang="zh-TW" dirty="0" err="1">
                <a:solidFill>
                  <a:srgbClr val="FF0000"/>
                </a:solidFill>
              </a:rPr>
              <a:t>Metanet</a:t>
            </a:r>
            <a:r>
              <a:rPr lang="en-US" altLang="zh-TW" dirty="0">
                <a:solidFill>
                  <a:srgbClr val="FF0000"/>
                </a:solidFill>
              </a:rPr>
              <a:t> model by Pan et al. [7] has a set of stringent environmental and modular requirements</a:t>
            </a:r>
          </a:p>
          <a:p>
            <a:pPr lvl="1"/>
            <a:r>
              <a:rPr lang="en-US" altLang="zh-TW" dirty="0"/>
              <a:t>Which must be 100% met, otherwise the model will not run.</a:t>
            </a:r>
          </a:p>
          <a:p>
            <a:pPr lvl="2"/>
            <a:r>
              <a:rPr lang="en-US" altLang="zh-TW" dirty="0" err="1"/>
              <a:t>Mxnet</a:t>
            </a:r>
            <a:r>
              <a:rPr lang="en-US" altLang="zh-TW" dirty="0"/>
              <a:t> version worked 1.4.0</a:t>
            </a:r>
          </a:p>
          <a:p>
            <a:pPr lvl="3"/>
            <a:r>
              <a:rPr 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But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colab</a:t>
            </a:r>
            <a:r>
              <a:rPr 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notebook crashed due to insufficient RAM (required at least 64GB)</a:t>
            </a:r>
            <a:endParaRPr lang="en-US" altLang="zh-TW" dirty="0"/>
          </a:p>
          <a:p>
            <a:pPr lvl="2"/>
            <a:r>
              <a:rPr lang="en-US" altLang="zh-TW" dirty="0" err="1"/>
              <a:t>Pymal</a:t>
            </a:r>
            <a:r>
              <a:rPr lang="en-US" altLang="zh-TW" dirty="0"/>
              <a:t> has a ‘six’ dependency version conflict with pandas</a:t>
            </a:r>
          </a:p>
          <a:p>
            <a:pPr lvl="1"/>
            <a:r>
              <a:rPr lang="en-US" altLang="zh-TW" dirty="0"/>
              <a:t>A Cloud VM seems to be the most promising solution</a:t>
            </a:r>
          </a:p>
          <a:p>
            <a:pPr lvl="2"/>
            <a:r>
              <a:rPr lang="en-US" altLang="zh-TW" dirty="0"/>
              <a:t>Even the environment adjustment for CUDA on </a:t>
            </a:r>
            <a:r>
              <a:rPr lang="en-US" altLang="zh-TW" dirty="0" err="1"/>
              <a:t>Colab</a:t>
            </a:r>
            <a:r>
              <a:rPr lang="en-US" altLang="zh-TW" dirty="0"/>
              <a:t> cannot overcome the </a:t>
            </a:r>
            <a:r>
              <a:rPr lang="en-US" altLang="zh-TW" dirty="0" err="1"/>
              <a:t>Mxnet</a:t>
            </a:r>
            <a:r>
              <a:rPr lang="en-US" altLang="zh-TW" dirty="0"/>
              <a:t> error</a:t>
            </a:r>
          </a:p>
          <a:p>
            <a:pPr lvl="3"/>
            <a:r>
              <a:rPr lang="en-US" altLang="zh-TW" dirty="0"/>
              <a:t>CUDA 9.0, MXNET-cu90==1.5.0</a:t>
            </a:r>
          </a:p>
          <a:p>
            <a:pPr lvl="2"/>
            <a:r>
              <a:rPr lang="en-US" altLang="zh-TW" dirty="0"/>
              <a:t>Next Monday: Run the model with </a:t>
            </a:r>
            <a:r>
              <a:rPr lang="en-US" altLang="zh-TW" dirty="0" err="1"/>
              <a:t>Mxnet</a:t>
            </a:r>
            <a:r>
              <a:rPr lang="en-US" altLang="zh-TW" dirty="0"/>
              <a:t>=1.4.0</a:t>
            </a:r>
          </a:p>
          <a:p>
            <a:pPr lvl="3"/>
            <a:r>
              <a:rPr lang="en-US" altLang="zh-TW" dirty="0"/>
              <a:t>Or we will consider skipping this model, and continue our work on less stringent models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0F89E04-D475-4FC5-A9B2-D9AA70F9A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The TRA-LSTM model by Shih et al. [17], despite suitable environment set on COLAB, takes forever to train.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It is better to run it on a physical machine under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Jupyter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notebook, otherwise run it under COLAB PRO+ Environment.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379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19D2CCB-1581-4A6F-9267-F43C3566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9F42C12-35E1-4D0E-9443-7680604D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Project Phases: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October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Environmental Solutions, Further model runs, statistical collection &amp; analysis of model performance</a:t>
            </a:r>
            <a:endParaRPr lang="en-US" sz="1100" dirty="0">
              <a:solidFill>
                <a:srgbClr val="FF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November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Result &amp; Analysis + Writing a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December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Finish the paper.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January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"/>
              <a:tabLst>
                <a:tab pos="914400" algn="l"/>
              </a:tabLst>
            </a:pPr>
            <a:r>
              <a:rPr lang="en-US" sz="1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Defence</a:t>
            </a:r>
            <a:r>
              <a:rPr lang="en-US" sz="1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oral exam</a:t>
            </a:r>
            <a:endParaRPr lang="en-US" sz="1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47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F6D4D8-170B-4D0C-AF38-4C179F67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335671B-0FF2-47F0-9C57-4F02C5B51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[1] 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Doshi, J.,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Basu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S. and Pang, G., 2018. From satellite imagery to disaster insights.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preprint arXiv:1812.07033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[2] Doshi, Jigar. 2018. Residual Inception Skip Network for Binary Segmentation. Pages 216–219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of:Proceedings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of the IEEE Conference on Computer Vision and Pattern Recognition Workshops.</a:t>
            </a:r>
            <a:b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[3] Amit, S.N.K.B. and Aoki, Y., 2017, September. Disaster detection from aerial imagery with convolutional neural network. In 2017 International Electronics Symposium on Knowledge Creation and Intelligent Computing (IES-KCIC) (pp. 239-245). IEEE.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[4] V.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Iglovikov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S.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Mushinskiy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and V.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Osin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“Satellite Imagery Feature Detection using Deep Convolutional Neural Network: A Kaggle Competition,” vol. June, 2017.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[5] A.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Bochkovskiy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C.-Y. Wang, and H.-Y. M. Liao, “Yolov4: Optimal speed and accuracy of object detection,”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ArXiv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vol. abs/2004.10934, 2020.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[6]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Fang, Z., Wang, Y., Peng, L. and Hong, H., 2020. Predicting flood susceptibility using LSTM neural networks. </a:t>
            </a:r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Journal of Hydrology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[online] p.125734. Available at: &lt;https://doi.org/10.1016/j.jhydrol.2020.125734&gt; [Accessed 18 April 2021].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[7]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Li, Y., Yu, R.,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Shahabi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C., &amp; Liu, Y. (2017). Diffusion convolutional recurrent neural network: Data-driven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preprint arXiv:1707.01926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[8] Wang, S., Cao, J., &amp; Yu, P. (2020). Deep learning for </a:t>
            </a:r>
            <a:r>
              <a:rPr lang="en-US" sz="18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spatio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-temporal data mining: A survey.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IEEE Transactions on Knowledge and Data Engineering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[9] Yu, B., Yin, H., &amp; Zhu, Z. (2017).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Spatio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-temporal graph convolutional networks: A deep learning framework for traffic forecasting. </a:t>
            </a:r>
            <a:r>
              <a:rPr lang="en-US" sz="1800" i="1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arXiv</a:t>
            </a:r>
            <a:r>
              <a:rPr lang="en-US" sz="180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preprint arXiv:1709.04875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4A68B8B-E457-4E73-920D-A11B0524E6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[10] Correa, D.,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Xie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K., &amp;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Ozbay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K. (2017). Exploring the taxi and Uber demand in New York City: An empirical analysis and spatial modeling. In </a:t>
            </a:r>
            <a:r>
              <a:rPr lang="en-US" sz="180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96th Annual Meeting of the Transportation Research Board, Washington, DC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[11] Amato, F.,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Guignard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F., Robert, S., &amp;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Kanevski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M. (2020). A novel framework for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‑temporal prediction of environmental data using deep learning. Scientific Reports, 2020(10), 22243.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doi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4073DD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hlinkClick r:id="rId2"/>
              </a:rPr>
              <a:t>10.1038/s41598-020-79148-7</a:t>
            </a:r>
            <a:r>
              <a:rPr lang="en-US" sz="1800" dirty="0">
                <a:solidFill>
                  <a:srgbClr val="5D5D5D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[12] Tang, Q., Yang, M., &amp; Yang, Y. (2019). ST-LSTM: A Deep Learning Approach Combined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Spatio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-Temporal Features for Short-Term Forecast in Rail Transit. Journal of Advanced Transportation, 2019, Article ID 8392592. 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doi:</a:t>
            </a:r>
            <a:r>
              <a:rPr lang="en-US" sz="1800" u="sng" spc="25" dirty="0" err="1">
                <a:solidFill>
                  <a:srgbClr val="337AB7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hlinkClick r:id="rId3"/>
              </a:rPr>
              <a:t>https</a:t>
            </a:r>
            <a:r>
              <a:rPr lang="en-US" sz="1800" u="sng" spc="25" dirty="0">
                <a:solidFill>
                  <a:srgbClr val="337AB7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hlinkClick r:id="rId3"/>
              </a:rPr>
              <a:t>://doi.org/10.1155/2019/8392592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[13] Lu, H., Huang, D., Song, Y., Jiang, D., Zhou, T., &amp; Qin, J. (2020). ST-</a:t>
            </a:r>
            <a:r>
              <a:rPr lang="en-US" sz="1800" spc="25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TrafficNet</a:t>
            </a:r>
            <a:r>
              <a:rPr lang="en-US" sz="1800" spc="25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 Spatial-Temporal Deep Learning Network for Traffic Forecasting. Electronics, 2020(9), 1474.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[14] Pan, Z., Liang, Y., Wang, W., Yu, Y., Zheng, Y., &amp; Zhang, J. (2019, July 25). Urban Traffic Prediction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Spatio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-Temporal Data Using Deep Meta Learning. Proceedings of the 25th ACM SIGKDD International Conference on Knowledge Discovery &amp; Data Mining. KDD ’19: The 25th ACM SIGKDD Conference on Knowledge Discovery and Data Mining. https://doi.org/10.1145/3292500.3330884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[15] de Medrano, R.,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Aznarte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J. L. (2020). A </a:t>
            </a:r>
            <a:r>
              <a:rPr lang="en-US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spatio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-temporal attention-based spot-forecasting framework for urban traffic prediction. </a:t>
            </a:r>
            <a:r>
              <a:rPr lang="en-US" sz="1800" i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Applied Soft Computing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 </a:t>
            </a:r>
            <a:r>
              <a:rPr lang="en-US" sz="1800" i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96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106615.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>
              <a:spcBef>
                <a:spcPts val="0"/>
              </a:spcBef>
            </a:pPr>
            <a:r>
              <a:rPr lang="en-US" sz="1800" spc="25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[16] 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Luo, X., Li, D., &amp; Zhang, S. (2019). Traffic flow prediction during the holidays based on DFT and SVR.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Journal of Sensors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2019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[17] Jiawei Han, Micheline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Kamber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Jian Pei, 13 - Data Mining Trends and Research Frontiers, Morgan Kaufmann, 2012, Pages 585-631.</a:t>
            </a:r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ordia New" panose="020B0304020202020204" pitchFamily="34" charset="-34"/>
              </a:rPr>
              <a:t>[18] 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Shih, S. Y., Sun, F. K., &amp; Lee, H. Y. (2019). Temporal pattern attention for multivariate time series forecasting.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Machine Learning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, </a:t>
            </a:r>
            <a:r>
              <a:rPr lang="en-US" sz="18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108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(8), 1421-1441.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2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412DBF-91FF-42A5-B472-2C44886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ST-Data Mining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9BE4504-B064-4D7A-B5CD-41486E93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Artificial Neural Networks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capable of feature auto-extraction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in space domain</a:t>
            </a:r>
          </a:p>
          <a:p>
            <a:pPr lvl="2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RNN in time domain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CNN captures spatial features (i.e. heatmap, graph data (GCN), &amp; data coordinates)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But not the time series (i.e. changes)</a:t>
            </a:r>
          </a:p>
          <a:p>
            <a:r>
              <a:rPr lang="en-US" dirty="0"/>
              <a:t>RNN-LSTM captures time features</a:t>
            </a:r>
          </a:p>
          <a:p>
            <a:pPr lvl="1"/>
            <a:r>
              <a:rPr lang="en-US" dirty="0"/>
              <a:t>But RNN has a problem of vanishing/exploding gradient</a:t>
            </a:r>
          </a:p>
          <a:p>
            <a:pPr lvl="1"/>
            <a:r>
              <a:rPr lang="en-US" dirty="0"/>
              <a:t>LSTM is preferred in later works</a:t>
            </a:r>
          </a:p>
          <a:p>
            <a:r>
              <a:rPr lang="en-US" dirty="0"/>
              <a:t>For the technical concepts</a:t>
            </a:r>
          </a:p>
          <a:p>
            <a:pPr lvl="1"/>
            <a:r>
              <a:rPr lang="en-US" dirty="0"/>
              <a:t>See the “proposal_sep10.docx” file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126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C80046-9523-4A3D-AEB1-A294E0A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doing this?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9F4F7AD-D6F3-4EDC-B9FB-7EC1E081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explore how deep learning architectures and models can be used in ST-data mining</a:t>
            </a:r>
          </a:p>
          <a:p>
            <a:pPr lvl="1"/>
            <a:r>
              <a:rPr lang="en-US" dirty="0"/>
              <a:t>Especially in term of traffic flow prediction</a:t>
            </a:r>
          </a:p>
          <a:p>
            <a:pPr lvl="1"/>
            <a:r>
              <a:rPr lang="en-US" sz="16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Intelligent transport system (ITS)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</a:rPr>
              <a:t>Weather &amp; disaster forecast</a:t>
            </a:r>
            <a:endParaRPr lang="en-US" dirty="0"/>
          </a:p>
          <a:p>
            <a:r>
              <a:rPr lang="en-US" dirty="0"/>
              <a:t>To discover what group of models, to date, is the best for STDM: analysis &amp; prediction</a:t>
            </a:r>
          </a:p>
          <a:p>
            <a:pPr lvl="1"/>
            <a:r>
              <a:rPr lang="en-US" dirty="0"/>
              <a:t>In traffic flow prediction</a:t>
            </a:r>
          </a:p>
          <a:p>
            <a:pPr lvl="1"/>
            <a:r>
              <a:rPr lang="en-US" dirty="0"/>
              <a:t>ST-LSTM, LT-LSTM</a:t>
            </a:r>
          </a:p>
          <a:p>
            <a:r>
              <a:rPr lang="en-US" dirty="0"/>
              <a:t>More reasons to be given/advised to be written by the advisor</a:t>
            </a:r>
          </a:p>
        </p:txBody>
      </p:sp>
    </p:spTree>
    <p:extLst>
      <p:ext uri="{BB962C8B-B14F-4D97-AF65-F5344CB8AC3E}">
        <p14:creationId xmlns:p14="http://schemas.microsoft.com/office/powerpoint/2010/main" val="180626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61C596F-2135-4E3C-A90B-A2BC4C40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data in STDM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90960BD-2F0B-410A-AE82-B7AE6480E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Event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comprise of discrete events occurring at point locations and times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i.e. an event point recording coordinates and timestamp</a:t>
            </a:r>
          </a:p>
          <a:p>
            <a:r>
              <a:rPr lang="en-US" dirty="0"/>
              <a:t>Trajectory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denote the paths traced by bodies moving in space over time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i.e. moving trail of a taxi trip</a:t>
            </a:r>
          </a:p>
          <a:p>
            <a:r>
              <a:rPr lang="en-US" dirty="0"/>
              <a:t>Point reference Data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consist of measurements of a continuous ST field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i.e. temperature record over a given space and time (</a:t>
            </a:r>
            <a:r>
              <a:rPr lang="en-US" dirty="0" err="1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ri</a:t>
            </a: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, li, </a:t>
            </a:r>
            <a:r>
              <a:rPr lang="en-US" dirty="0" err="1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ti</a:t>
            </a:r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)</a:t>
            </a:r>
          </a:p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Is actually pixelated PRD.</a:t>
            </a:r>
          </a:p>
          <a:p>
            <a:pPr lvl="2"/>
            <a:r>
              <a:rPr lang="en-US" dirty="0"/>
              <a:t>The record location is fixed within a pixel – so that a heatmap can be easily read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0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B0D485-06D7-4273-BA83-6FD7C62C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in STDM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4DC7F5-33B1-443B-BA6D-407E0527A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Restricted Boltzmann Machine 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two-layer stochastic neural network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dimensionality reduction, classification, feature learning and collaborative filtering</a:t>
            </a:r>
            <a:endParaRPr lang="en-US" sz="1800" dirty="0"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  <a:p>
            <a:pPr lvl="1"/>
            <a:r>
              <a:rPr 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Supervised or Unsupervised</a:t>
            </a:r>
            <a:endParaRPr lang="en-US" dirty="0"/>
          </a:p>
          <a:p>
            <a:r>
              <a:rPr lang="en-US" dirty="0"/>
              <a:t>CNN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deep, feed-forward ANN</a:t>
            </a:r>
          </a:p>
          <a:p>
            <a:pPr lvl="1"/>
            <a:r>
              <a:rPr lang="en-US" dirty="0"/>
              <a:t>For spatial domain &amp; static non-sequential data</a:t>
            </a:r>
          </a:p>
          <a:p>
            <a:r>
              <a:rPr lang="en-US" dirty="0"/>
              <a:t>GCNN</a:t>
            </a:r>
          </a:p>
          <a:p>
            <a:pPr lvl="1"/>
            <a:r>
              <a:rPr lang="en-US" dirty="0"/>
              <a:t>A CNN modified for graph analysis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036C0B0-C55A-41A4-849B-814AB08B9A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RNN &amp; LSTM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An ANN where connections between nodes form a directed graph along a sequence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For sequential analysis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Time series, NLP, Temporal domain, etc.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LSTM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Input gate, forget gate &amp; output gate</a:t>
            </a:r>
          </a:p>
          <a:p>
            <a:r>
              <a:rPr lang="en-US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Seq2seq &amp; Autoencoders</a:t>
            </a:r>
          </a:p>
          <a:p>
            <a:pPr lvl="1"/>
            <a:r>
              <a:rPr lang="en-US" dirty="0"/>
              <a:t>Encoder NN + Decoder NN</a:t>
            </a:r>
          </a:p>
          <a:p>
            <a:pPr lvl="1"/>
            <a:r>
              <a:rPr lang="en-US" dirty="0"/>
              <a:t>Usually, unsupervised</a:t>
            </a:r>
          </a:p>
          <a:p>
            <a:r>
              <a:rPr lang="en-US" dirty="0"/>
              <a:t>Attention Mechanism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developed to improve the performance of the Encoder-Decoder RNN on machine translation 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Allows an Encoder-Decoder RNN to pay attention to a long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6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D082B4-F5EF-4C2D-BD7A-E59C58C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(to be updated)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E489A23-CB4A-46AA-8F2C-AB2D9DAD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Doshi et al. 2018 [1, 2], designed and used a CNN to identify disaster-impacted areas by comparing the change in man-made features extracted from satellite imagery.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Amit et al. 2017 [3], also used a custom CNN to detect kinds of disasters in overhead images.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Iglovikov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2017 [4], used an FC-CNN named U-NET, along with an embedded multispectral sensor, which detects frequency reflection by the objects, to detect geo-features in satellite images and yielded satisfying results.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Bochkovskiy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[5] improved a CNN’s performance by integrating with YOLO v4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Terms of video and sequence type photos, we need an LSTM-RNN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Fang et al. [6] used an LSTM to predict flood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Shangyou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County, Jiangxi Province, China.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B7414B-09FD-47C2-8519-A08D4308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038AFF7-5CCC-4C2E-B45D-97E7E7A35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Li et al, 2018. [7], spatiotemporal forecasting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is a crucial task for a learning system that operates in a dynamic environment.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Useful in ITS &amp; Smart cities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Diffusion Convolutional Recurrent Neural Network (DCRNN) model</a:t>
            </a:r>
          </a:p>
          <a:p>
            <a:pPr lvl="2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Forecast the road traffic within a specific space and timeframe (The dataset was METR-LA, 2014). Diffusion convolution extracts the traffic features, and the RNN processes the traffic volumes in sequence.</a:t>
            </a:r>
          </a:p>
          <a:p>
            <a:pPr marL="0" marR="0" indent="457200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Wang et al, 2019. [8]</a:t>
            </a:r>
          </a:p>
          <a:p>
            <a:pPr marL="400050" lvl="1" indent="457200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surveyed and collected several papers about spatiotemporal data mining.</a:t>
            </a:r>
          </a:p>
          <a:p>
            <a:pPr marL="400050" lvl="1" indent="457200">
              <a:lnSpc>
                <a:spcPct val="90000"/>
              </a:lnSpc>
            </a:pPr>
            <a:r>
              <a:rPr lang="en-US" sz="1300">
                <a:solidFill>
                  <a:schemeClr val="bg1"/>
                </a:solidFill>
                <a:effectLst/>
              </a:rPr>
              <a:t>And explained the fundamentals and the concepts of STDM.</a:t>
            </a:r>
          </a:p>
        </p:txBody>
      </p:sp>
      <p:pic>
        <p:nvPicPr>
          <p:cNvPr id="7" name="圖片 16">
            <a:extLst>
              <a:ext uri="{FF2B5EF4-FFF2-40B4-BE49-F238E27FC236}">
                <a16:creationId xmlns:a16="http://schemas.microsoft.com/office/drawing/2014/main" id="{24A278DC-EAF1-4583-BD90-FCDD55CC3D19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25197" t="35659" r="7739" b="26095"/>
          <a:stretch/>
        </p:blipFill>
        <p:spPr bwMode="auto">
          <a:xfrm>
            <a:off x="6096001" y="2322758"/>
            <a:ext cx="5143500" cy="219996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5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B7414B-09FD-47C2-8519-A08D4308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Literature Reviews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038AFF7-5CCC-4C2E-B45D-97E7E7A35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ffectLst/>
              </a:rPr>
              <a:t>Yu et al, 2018. [9] proposed a Spatiotemporal Graph Convolutional Networks (STGCN)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ffectLst/>
              </a:rPr>
              <a:t> to tackle the time series prediction problem in traffic domain.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ffectLst/>
              </a:rPr>
              <a:t>They formulated the problem on graphs and build the model with complete convolutional structures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ffectLst/>
              </a:rPr>
              <a:t>enabling much faster training speed with fewer parameters.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ตัวแทนเนื้อหา 12">
            <a:extLst>
              <a:ext uri="{FF2B5EF4-FFF2-40B4-BE49-F238E27FC236}">
                <a16:creationId xmlns:a16="http://schemas.microsoft.com/office/drawing/2014/main" id="{DFCD373F-56B8-4D8E-9CA6-5BB2C061A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59" t="12669" r="48086" b="10014"/>
          <a:stretch/>
        </p:blipFill>
        <p:spPr>
          <a:xfrm>
            <a:off x="6253436" y="972608"/>
            <a:ext cx="4828629" cy="4900269"/>
          </a:xfrm>
          <a:prstGeom prst="rect">
            <a:avLst/>
          </a:prstGeom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03103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495</TotalTime>
  <Words>3115</Words>
  <Application>Microsoft Office PowerPoint</Application>
  <PresentationFormat>แบบจอกว้าง</PresentationFormat>
  <Paragraphs>415</Paragraphs>
  <Slides>24</Slides>
  <Notes>0</Notes>
  <HiddenSlides>2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6" baseType="lpstr">
      <vt:lpstr>STIXGeneral-Regular</vt:lpstr>
      <vt:lpstr>新細明體</vt:lpstr>
      <vt:lpstr>Arial</vt:lpstr>
      <vt:lpstr>Calibri</vt:lpstr>
      <vt:lpstr>Consolas</vt:lpstr>
      <vt:lpstr>Courier New</vt:lpstr>
      <vt:lpstr>Helvetica</vt:lpstr>
      <vt:lpstr>Segoe UI</vt:lpstr>
      <vt:lpstr>Times New Roman</vt:lpstr>
      <vt:lpstr>Trebuchet MS</vt:lpstr>
      <vt:lpstr>Wingdings 3</vt:lpstr>
      <vt:lpstr>เหลี่ยมเพชร</vt:lpstr>
      <vt:lpstr>A Survey in Applications of Deep Learning in GIS – Spatiotemporal data mining and forecasting</vt:lpstr>
      <vt:lpstr>Introduction</vt:lpstr>
      <vt:lpstr>Deep learning in ST-Data Mining</vt:lpstr>
      <vt:lpstr>Why am I doing this?</vt:lpstr>
      <vt:lpstr>Forms of data in STDM</vt:lpstr>
      <vt:lpstr>Neural Networks in STDM</vt:lpstr>
      <vt:lpstr>Literature review (to be updated)</vt:lpstr>
      <vt:lpstr>Literature Reviews</vt:lpstr>
      <vt:lpstr>Literature Reviews</vt:lpstr>
      <vt:lpstr>Literature Reviews</vt:lpstr>
      <vt:lpstr>Literature Reviews</vt:lpstr>
      <vt:lpstr>Literature Reviews</vt:lpstr>
      <vt:lpstr>Literature Reviews</vt:lpstr>
      <vt:lpstr>งานนำเสนอ PowerPoint</vt:lpstr>
      <vt:lpstr>งานนำเสนอ PowerPoint</vt:lpstr>
      <vt:lpstr>Luo et al, 2019 [16]</vt:lpstr>
      <vt:lpstr>Shih et al. [18]</vt:lpstr>
      <vt:lpstr>Methodology</vt:lpstr>
      <vt:lpstr>Experiment settings</vt:lpstr>
      <vt:lpstr>Experiment results</vt:lpstr>
      <vt:lpstr>Experiment results</vt:lpstr>
      <vt:lpstr>Issues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in Applications of Deep Learning in GIS – Spatiotemporal data mining and forecasting</dc:title>
  <dc:creator>ศุภสิน วุฒิกุลภักดี</dc:creator>
  <cp:lastModifiedBy>ศุภสิน วุฒิกุลภักดี</cp:lastModifiedBy>
  <cp:revision>133</cp:revision>
  <dcterms:created xsi:type="dcterms:W3CDTF">2021-06-03T04:08:55Z</dcterms:created>
  <dcterms:modified xsi:type="dcterms:W3CDTF">2021-10-01T03:20:05Z</dcterms:modified>
</cp:coreProperties>
</file>